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58" r:id="rId4"/>
    <p:sldId id="280" r:id="rId5"/>
    <p:sldId id="261" r:id="rId6"/>
    <p:sldId id="264" r:id="rId7"/>
    <p:sldId id="262" r:id="rId8"/>
    <p:sldId id="263" r:id="rId9"/>
    <p:sldId id="271" r:id="rId10"/>
    <p:sldId id="265" r:id="rId11"/>
    <p:sldId id="266" r:id="rId12"/>
    <p:sldId id="267" r:id="rId13"/>
    <p:sldId id="268" r:id="rId14"/>
    <p:sldId id="281" r:id="rId15"/>
    <p:sldId id="269" r:id="rId16"/>
    <p:sldId id="282" r:id="rId17"/>
    <p:sldId id="283" r:id="rId18"/>
    <p:sldId id="284" r:id="rId19"/>
    <p:sldId id="285" r:id="rId20"/>
    <p:sldId id="288" r:id="rId21"/>
    <p:sldId id="286" r:id="rId22"/>
    <p:sldId id="287" r:id="rId23"/>
    <p:sldId id="274" r:id="rId24"/>
    <p:sldId id="277" r:id="rId25"/>
    <p:sldId id="278"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5262" autoAdjust="0"/>
  </p:normalViewPr>
  <p:slideViewPr>
    <p:cSldViewPr snapToGrid="0">
      <p:cViewPr>
        <p:scale>
          <a:sx n="70" d="100"/>
          <a:sy n="70" d="100"/>
        </p:scale>
        <p:origin x="1320"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11/04/2019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11/04/2019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11/04/2019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CahierRecette.docx"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065175" y="116648"/>
            <a:ext cx="7800392" cy="2859818"/>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dirty="0">
                <a:solidFill>
                  <a:srgbClr val="7030A0"/>
                </a:solidFill>
              </a:rPr>
              <a:t>Projet 2018/2019 :</a:t>
            </a:r>
          </a:p>
        </p:txBody>
      </p:sp>
      <p:pic>
        <p:nvPicPr>
          <p:cNvPr id="6" name="Image 5">
            <a:extLst>
              <a:ext uri="{FF2B5EF4-FFF2-40B4-BE49-F238E27FC236}">
                <a16:creationId xmlns:a16="http://schemas.microsoft.com/office/drawing/2014/main" id="{52E28063-9743-40AC-BBF9-A5F280B86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393" y="681135"/>
            <a:ext cx="3590954" cy="1784758"/>
          </a:xfrm>
          <a:prstGeom prst="rect">
            <a:avLst/>
          </a:prstGeom>
        </p:spPr>
      </p:pic>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37706" y="292504"/>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cas d’utilisation pour l’Eco-sonde:</a:t>
            </a:r>
          </a:p>
        </p:txBody>
      </p:sp>
      <p:pic>
        <p:nvPicPr>
          <p:cNvPr id="2" name="Image 1">
            <a:extLst>
              <a:ext uri="{FF2B5EF4-FFF2-40B4-BE49-F238E27FC236}">
                <a16:creationId xmlns:a16="http://schemas.microsoft.com/office/drawing/2014/main" id="{B97505F1-4ED4-4650-923A-E6B13032E4D7}"/>
              </a:ext>
            </a:extLst>
          </p:cNvPr>
          <p:cNvPicPr>
            <a:picLocks noChangeAspect="1"/>
          </p:cNvPicPr>
          <p:nvPr/>
        </p:nvPicPr>
        <p:blipFill>
          <a:blip r:embed="rId3"/>
          <a:stretch>
            <a:fillRect/>
          </a:stretch>
        </p:blipFill>
        <p:spPr>
          <a:xfrm>
            <a:off x="1099458" y="1751779"/>
            <a:ext cx="9797142" cy="5411020"/>
          </a:xfrm>
          <a:prstGeom prst="rect">
            <a:avLst/>
          </a:prstGeom>
        </p:spPr>
      </p:pic>
    </p:spTree>
    <p:extLst>
      <p:ext uri="{BB962C8B-B14F-4D97-AF65-F5344CB8AC3E}">
        <p14:creationId xmlns:p14="http://schemas.microsoft.com/office/powerpoint/2010/main" val="38297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cas d’utilisation pour l’Eco-sonde du site: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Diagramme de cas d’utilisation pour l’Eco-sonde du concentrateur:</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cas d’utilisation pour l’Eco-sonde de l’application mobile: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0"/>
            <a:ext cx="9144000" cy="1709057"/>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cas d’utilisation pour </a:t>
            </a:r>
            <a:r>
              <a:rPr lang="fr-FR" sz="4000" dirty="0" err="1">
                <a:solidFill>
                  <a:srgbClr val="7030A0"/>
                </a:solidFill>
              </a:rPr>
              <a:t>pour</a:t>
            </a:r>
            <a:r>
              <a:rPr lang="fr-FR" sz="4000" dirty="0">
                <a:solidFill>
                  <a:srgbClr val="7030A0"/>
                </a:solidFill>
              </a:rPr>
              <a:t> la récupération de la page web ESP8266 :</a:t>
            </a:r>
          </a:p>
        </p:txBody>
      </p:sp>
      <p:pic>
        <p:nvPicPr>
          <p:cNvPr id="3" name="Image 2">
            <a:extLst>
              <a:ext uri="{FF2B5EF4-FFF2-40B4-BE49-F238E27FC236}">
                <a16:creationId xmlns:a16="http://schemas.microsoft.com/office/drawing/2014/main" id="{C3CC2FC5-7171-4108-A67E-6CFEC7AFE78B}"/>
              </a:ext>
            </a:extLst>
          </p:cNvPr>
          <p:cNvPicPr>
            <a:picLocks noChangeAspect="1"/>
          </p:cNvPicPr>
          <p:nvPr/>
        </p:nvPicPr>
        <p:blipFill>
          <a:blip r:embed="rId3"/>
          <a:stretch>
            <a:fillRect/>
          </a:stretch>
        </p:blipFill>
        <p:spPr>
          <a:xfrm>
            <a:off x="2318656" y="1921085"/>
            <a:ext cx="7403646" cy="5338326"/>
          </a:xfrm>
          <a:prstGeom prst="rect">
            <a:avLst/>
          </a:prstGeom>
        </p:spPr>
      </p:pic>
    </p:spTree>
    <p:extLst>
      <p:ext uri="{BB962C8B-B14F-4D97-AF65-F5344CB8AC3E}">
        <p14:creationId xmlns:p14="http://schemas.microsoft.com/office/powerpoint/2010/main" val="103650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44238" y="66082"/>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déploiement d’une </a:t>
            </a:r>
            <a:r>
              <a:rPr lang="fr-FR" sz="4000" dirty="0" err="1">
                <a:solidFill>
                  <a:srgbClr val="7030A0"/>
                </a:solidFill>
              </a:rPr>
              <a:t>écosonde</a:t>
            </a:r>
            <a:r>
              <a:rPr lang="fr-FR" sz="4000" dirty="0">
                <a:solidFill>
                  <a:srgbClr val="7030A0"/>
                </a:solidFill>
              </a:rPr>
              <a:t> :</a:t>
            </a:r>
          </a:p>
        </p:txBody>
      </p:sp>
      <p:pic>
        <p:nvPicPr>
          <p:cNvPr id="3" name="Image 2">
            <a:extLst>
              <a:ext uri="{FF2B5EF4-FFF2-40B4-BE49-F238E27FC236}">
                <a16:creationId xmlns:a16="http://schemas.microsoft.com/office/drawing/2014/main" id="{FAF3411F-78D7-43FC-A06A-5E769E24068E}"/>
              </a:ext>
            </a:extLst>
          </p:cNvPr>
          <p:cNvPicPr>
            <a:picLocks noChangeAspect="1"/>
          </p:cNvPicPr>
          <p:nvPr/>
        </p:nvPicPr>
        <p:blipFill>
          <a:blip r:embed="rId3"/>
          <a:stretch>
            <a:fillRect/>
          </a:stretch>
        </p:blipFill>
        <p:spPr>
          <a:xfrm>
            <a:off x="2623457" y="1507139"/>
            <a:ext cx="6940011" cy="5655659"/>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44238" y="66082"/>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déploiement d’un concentrateur :</a:t>
            </a:r>
          </a:p>
        </p:txBody>
      </p:sp>
      <p:pic>
        <p:nvPicPr>
          <p:cNvPr id="2" name="Image 1">
            <a:extLst>
              <a:ext uri="{FF2B5EF4-FFF2-40B4-BE49-F238E27FC236}">
                <a16:creationId xmlns:a16="http://schemas.microsoft.com/office/drawing/2014/main" id="{9E14D85B-6483-45EE-970A-8ACF9D7E4DD6}"/>
              </a:ext>
            </a:extLst>
          </p:cNvPr>
          <p:cNvPicPr>
            <a:picLocks noChangeAspect="1"/>
          </p:cNvPicPr>
          <p:nvPr/>
        </p:nvPicPr>
        <p:blipFill>
          <a:blip r:embed="rId3"/>
          <a:stretch>
            <a:fillRect/>
          </a:stretch>
        </p:blipFill>
        <p:spPr>
          <a:xfrm>
            <a:off x="2362200" y="1358809"/>
            <a:ext cx="7523677" cy="6043475"/>
          </a:xfrm>
          <a:prstGeom prst="rect">
            <a:avLst/>
          </a:prstGeom>
        </p:spPr>
      </p:pic>
    </p:spTree>
    <p:extLst>
      <p:ext uri="{BB962C8B-B14F-4D97-AF65-F5344CB8AC3E}">
        <p14:creationId xmlns:p14="http://schemas.microsoft.com/office/powerpoint/2010/main" val="1739158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98666" y="-216946"/>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bloc interne d’une sonde :</a:t>
            </a:r>
          </a:p>
        </p:txBody>
      </p:sp>
      <p:pic>
        <p:nvPicPr>
          <p:cNvPr id="3" name="Image 2">
            <a:extLst>
              <a:ext uri="{FF2B5EF4-FFF2-40B4-BE49-F238E27FC236}">
                <a16:creationId xmlns:a16="http://schemas.microsoft.com/office/drawing/2014/main" id="{DB73BBE8-5CAC-483B-941C-2F0058D59BE3}"/>
              </a:ext>
            </a:extLst>
          </p:cNvPr>
          <p:cNvPicPr>
            <a:picLocks noChangeAspect="1"/>
          </p:cNvPicPr>
          <p:nvPr/>
        </p:nvPicPr>
        <p:blipFill>
          <a:blip r:embed="rId3"/>
          <a:stretch>
            <a:fillRect/>
          </a:stretch>
        </p:blipFill>
        <p:spPr>
          <a:xfrm>
            <a:off x="2833571" y="1110343"/>
            <a:ext cx="5929851" cy="6204858"/>
          </a:xfrm>
          <a:prstGeom prst="rect">
            <a:avLst/>
          </a:prstGeom>
        </p:spPr>
      </p:pic>
    </p:spTree>
    <p:extLst>
      <p:ext uri="{BB962C8B-B14F-4D97-AF65-F5344CB8AC3E}">
        <p14:creationId xmlns:p14="http://schemas.microsoft.com/office/powerpoint/2010/main" val="154552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98666" y="-216946"/>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classes :</a:t>
            </a:r>
          </a:p>
        </p:txBody>
      </p:sp>
      <p:pic>
        <p:nvPicPr>
          <p:cNvPr id="2" name="Image 1">
            <a:extLst>
              <a:ext uri="{FF2B5EF4-FFF2-40B4-BE49-F238E27FC236}">
                <a16:creationId xmlns:a16="http://schemas.microsoft.com/office/drawing/2014/main" id="{64419490-44BD-476F-A6C0-FAF615E472FD}"/>
              </a:ext>
            </a:extLst>
          </p:cNvPr>
          <p:cNvPicPr>
            <a:picLocks noChangeAspect="1"/>
          </p:cNvPicPr>
          <p:nvPr/>
        </p:nvPicPr>
        <p:blipFill>
          <a:blip r:embed="rId3"/>
          <a:stretch>
            <a:fillRect/>
          </a:stretch>
        </p:blipFill>
        <p:spPr>
          <a:xfrm>
            <a:off x="158224" y="1469571"/>
            <a:ext cx="11881376" cy="5693228"/>
          </a:xfrm>
          <a:prstGeom prst="rect">
            <a:avLst/>
          </a:prstGeom>
        </p:spPr>
      </p:pic>
    </p:spTree>
    <p:extLst>
      <p:ext uri="{BB962C8B-B14F-4D97-AF65-F5344CB8AC3E}">
        <p14:creationId xmlns:p14="http://schemas.microsoft.com/office/powerpoint/2010/main" val="1973905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00695" y="-206061"/>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Diagramme de paquetage :</a:t>
            </a:r>
          </a:p>
        </p:txBody>
      </p:sp>
      <p:pic>
        <p:nvPicPr>
          <p:cNvPr id="3" name="Image 2">
            <a:extLst>
              <a:ext uri="{FF2B5EF4-FFF2-40B4-BE49-F238E27FC236}">
                <a16:creationId xmlns:a16="http://schemas.microsoft.com/office/drawing/2014/main" id="{45D1F0C2-CC56-4155-B61F-D856E78F769E}"/>
              </a:ext>
            </a:extLst>
          </p:cNvPr>
          <p:cNvPicPr>
            <a:picLocks noChangeAspect="1"/>
          </p:cNvPicPr>
          <p:nvPr/>
        </p:nvPicPr>
        <p:blipFill>
          <a:blip r:embed="rId3"/>
          <a:stretch>
            <a:fillRect/>
          </a:stretch>
        </p:blipFill>
        <p:spPr>
          <a:xfrm>
            <a:off x="2405742" y="1193766"/>
            <a:ext cx="7557407" cy="6049315"/>
          </a:xfrm>
          <a:prstGeom prst="rect">
            <a:avLst/>
          </a:prstGeom>
        </p:spPr>
      </p:pic>
    </p:spTree>
    <p:extLst>
      <p:ext uri="{BB962C8B-B14F-4D97-AF65-F5344CB8AC3E}">
        <p14:creationId xmlns:p14="http://schemas.microsoft.com/office/powerpoint/2010/main" val="247047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67542" y="2093800"/>
            <a:ext cx="9067801" cy="408928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Nous allons séparer notre oral en différentes parties :</a:t>
            </a:r>
          </a:p>
          <a:p>
            <a:pPr marL="285750" indent="-285750" algn="ctr">
              <a:lnSpc>
                <a:spcPct val="150000"/>
              </a:lnSpc>
              <a:buFont typeface="Wingdings" panose="05000000000000000000" pitchFamily="2" charset="2"/>
              <a:buChar char="v"/>
            </a:pPr>
            <a:r>
              <a:rPr lang="fr-FR" dirty="0"/>
              <a:t>Le contexte</a:t>
            </a:r>
          </a:p>
          <a:p>
            <a:pPr marL="285750" indent="-285750" algn="ctr">
              <a:lnSpc>
                <a:spcPct val="150000"/>
              </a:lnSpc>
              <a:buFont typeface="Wingdings" panose="05000000000000000000" pitchFamily="2" charset="2"/>
              <a:buChar char="v"/>
            </a:pPr>
            <a:r>
              <a:rPr lang="fr-FR" dirty="0"/>
              <a:t>Le cahier des charges </a:t>
            </a:r>
          </a:p>
          <a:p>
            <a:pPr marL="285750" indent="-285750" algn="ctr">
              <a:lnSpc>
                <a:spcPct val="150000"/>
              </a:lnSpc>
              <a:buFont typeface="Wingdings" panose="05000000000000000000" pitchFamily="2" charset="2"/>
              <a:buChar char="v"/>
            </a:pPr>
            <a:r>
              <a:rPr lang="fr-FR" dirty="0"/>
              <a:t>L’analyse</a:t>
            </a:r>
          </a:p>
          <a:p>
            <a:pPr marL="285750" indent="-285750" algn="ctr">
              <a:lnSpc>
                <a:spcPct val="150000"/>
              </a:lnSpc>
              <a:buFont typeface="Wingdings" panose="05000000000000000000" pitchFamily="2" charset="2"/>
              <a:buChar char="v"/>
            </a:pPr>
            <a:r>
              <a:rPr lang="fr-FR" dirty="0"/>
              <a:t>La répartition des tâches </a:t>
            </a:r>
          </a:p>
          <a:p>
            <a:pPr marL="285750" indent="-285750" algn="ctr">
              <a:lnSpc>
                <a:spcPct val="150000"/>
              </a:lnSpc>
              <a:buFont typeface="Wingdings" panose="05000000000000000000" pitchFamily="2" charset="2"/>
              <a:buChar char="v"/>
            </a:pPr>
            <a:r>
              <a:rPr lang="fr-FR" dirty="0"/>
              <a:t>Le cahier de recette </a:t>
            </a:r>
          </a:p>
          <a:p>
            <a:pPr marL="285750" indent="-285750" algn="ctr">
              <a:lnSpc>
                <a:spcPct val="150000"/>
              </a:lnSpc>
              <a:buFont typeface="Wingdings" panose="05000000000000000000" pitchFamily="2" charset="2"/>
              <a:buChar char="v"/>
            </a:pPr>
            <a:r>
              <a:rPr lang="fr-FR" dirty="0"/>
              <a:t>Bilan d’avancement général </a:t>
            </a:r>
          </a:p>
          <a:p>
            <a:pPr marL="285750" indent="-285750" algn="ctr">
              <a:lnSpc>
                <a:spcPct val="150000"/>
              </a:lnSpc>
              <a:buFont typeface="Wingdings" panose="05000000000000000000" pitchFamily="2" charset="2"/>
              <a:buChar char="v"/>
            </a:pPr>
            <a:r>
              <a:rPr lang="fr-FR" dirty="0"/>
              <a:t>Présentation individuelle </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Présentation générale</a:t>
            </a:r>
          </a:p>
        </p:txBody>
      </p:sp>
    </p:spTree>
    <p:extLst>
      <p:ext uri="{BB962C8B-B14F-4D97-AF65-F5344CB8AC3E}">
        <p14:creationId xmlns:p14="http://schemas.microsoft.com/office/powerpoint/2010/main" val="253749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00695" y="-206061"/>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Cahier de recettes</a:t>
            </a:r>
          </a:p>
        </p:txBody>
      </p:sp>
      <p:sp>
        <p:nvSpPr>
          <p:cNvPr id="2" name="Ellipse 1">
            <a:hlinkClick r:id="rId3" action="ppaction://hlinkfile"/>
            <a:extLst>
              <a:ext uri="{FF2B5EF4-FFF2-40B4-BE49-F238E27FC236}">
                <a16:creationId xmlns:a16="http://schemas.microsoft.com/office/drawing/2014/main" id="{D4CC55CC-48FE-46C5-B615-B5EDAC839FE0}"/>
              </a:ext>
            </a:extLst>
          </p:cNvPr>
          <p:cNvSpPr/>
          <p:nvPr/>
        </p:nvSpPr>
        <p:spPr>
          <a:xfrm>
            <a:off x="5050971" y="2819399"/>
            <a:ext cx="2035627" cy="2122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Lien vers fichier</a:t>
            </a:r>
          </a:p>
        </p:txBody>
      </p:sp>
    </p:spTree>
    <p:extLst>
      <p:ext uri="{BB962C8B-B14F-4D97-AF65-F5344CB8AC3E}">
        <p14:creationId xmlns:p14="http://schemas.microsoft.com/office/powerpoint/2010/main" val="299576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4398"/>
            <a:ext cx="12192000" cy="8128000"/>
          </a:xfrm>
        </p:spPr>
      </p:pic>
      <p:sp>
        <p:nvSpPr>
          <p:cNvPr id="5" name="Rectangle à coins arrondis 4"/>
          <p:cNvSpPr/>
          <p:nvPr/>
        </p:nvSpPr>
        <p:spPr>
          <a:xfrm>
            <a:off x="1661952" y="-184289"/>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Répartition des tâches (Gantt) :</a:t>
            </a:r>
          </a:p>
        </p:txBody>
      </p:sp>
      <p:pic>
        <p:nvPicPr>
          <p:cNvPr id="17" name="Image 16">
            <a:extLst>
              <a:ext uri="{FF2B5EF4-FFF2-40B4-BE49-F238E27FC236}">
                <a16:creationId xmlns:a16="http://schemas.microsoft.com/office/drawing/2014/main" id="{715BDD9A-AAEC-4BB1-8D1B-E5BB6F20FB0D}"/>
              </a:ext>
            </a:extLst>
          </p:cNvPr>
          <p:cNvPicPr>
            <a:picLocks noChangeAspect="1"/>
          </p:cNvPicPr>
          <p:nvPr/>
        </p:nvPicPr>
        <p:blipFill>
          <a:blip r:embed="rId3"/>
          <a:stretch>
            <a:fillRect/>
          </a:stretch>
        </p:blipFill>
        <p:spPr>
          <a:xfrm>
            <a:off x="0" y="1415143"/>
            <a:ext cx="12192000" cy="5660571"/>
          </a:xfrm>
          <a:prstGeom prst="rect">
            <a:avLst/>
          </a:prstGeom>
        </p:spPr>
      </p:pic>
    </p:spTree>
    <p:extLst>
      <p:ext uri="{BB962C8B-B14F-4D97-AF65-F5344CB8AC3E}">
        <p14:creationId xmlns:p14="http://schemas.microsoft.com/office/powerpoint/2010/main" val="865253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4398"/>
            <a:ext cx="12192000" cy="8128000"/>
          </a:xfrm>
        </p:spPr>
      </p:pic>
      <p:sp>
        <p:nvSpPr>
          <p:cNvPr id="5" name="Rectangle à coins arrondis 4"/>
          <p:cNvSpPr/>
          <p:nvPr/>
        </p:nvSpPr>
        <p:spPr>
          <a:xfrm>
            <a:off x="1661952" y="-184289"/>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Analyse de l’avancée:</a:t>
            </a:r>
          </a:p>
        </p:txBody>
      </p:sp>
      <p:sp>
        <p:nvSpPr>
          <p:cNvPr id="2" name="ZoneTexte 1">
            <a:extLst>
              <a:ext uri="{FF2B5EF4-FFF2-40B4-BE49-F238E27FC236}">
                <a16:creationId xmlns:a16="http://schemas.microsoft.com/office/drawing/2014/main" id="{1BF7D27E-6F3D-4C1A-8BAA-F4C290126B96}"/>
              </a:ext>
            </a:extLst>
          </p:cNvPr>
          <p:cNvSpPr txBox="1"/>
          <p:nvPr/>
        </p:nvSpPr>
        <p:spPr>
          <a:xfrm>
            <a:off x="1796144" y="2601687"/>
            <a:ext cx="8850086" cy="1754326"/>
          </a:xfrm>
          <a:prstGeom prst="rect">
            <a:avLst/>
          </a:prstGeom>
          <a:solidFill>
            <a:schemeClr val="accent1">
              <a:lumMod val="60000"/>
              <a:lumOff val="40000"/>
            </a:schemeClr>
          </a:solidFill>
        </p:spPr>
        <p:txBody>
          <a:bodyPr wrap="square" rtlCol="0">
            <a:spAutoFit/>
          </a:bodyPr>
          <a:lstStyle/>
          <a:p>
            <a:pPr algn="ctr"/>
            <a:r>
              <a:rPr lang="fr-FR" dirty="0"/>
              <a:t>Retard pris à cause du changement des tâches attitrées / du matériel utilisé.</a:t>
            </a:r>
          </a:p>
          <a:p>
            <a:pPr algn="ctr"/>
            <a:endParaRPr lang="fr-FR" dirty="0"/>
          </a:p>
          <a:p>
            <a:pPr algn="ctr"/>
            <a:r>
              <a:rPr lang="fr-FR" dirty="0"/>
              <a:t>Nous avons donc pris du retard sur la fabrication de la sonde 1 qui devait être livrée à la fin du sprint 2.</a:t>
            </a:r>
          </a:p>
          <a:p>
            <a:endParaRPr lang="fr-FR" dirty="0"/>
          </a:p>
          <a:p>
            <a:endParaRPr lang="fr-FR" dirty="0"/>
          </a:p>
        </p:txBody>
      </p:sp>
    </p:spTree>
    <p:extLst>
      <p:ext uri="{BB962C8B-B14F-4D97-AF65-F5344CB8AC3E}">
        <p14:creationId xmlns:p14="http://schemas.microsoft.com/office/powerpoint/2010/main" val="319960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t>
            </a:r>
          </a:p>
        </p:txBody>
      </p:sp>
    </p:spTree>
    <p:extLst>
      <p:ext uri="{BB962C8B-B14F-4D97-AF65-F5344CB8AC3E}">
        <p14:creationId xmlns:p14="http://schemas.microsoft.com/office/powerpoint/2010/main" val="704281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Application Android  </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a:t>Démonstrations</a:t>
            </a:r>
            <a:r>
              <a:rPr lang="fr-FR" dirty="0"/>
              <a:t> </a:t>
            </a:r>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Contexte du projet </a:t>
            </a:r>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34885" y="2775859"/>
            <a:ext cx="9144000" cy="223001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lphaUcParenR"/>
            </a:pPr>
            <a:r>
              <a:rPr lang="fr-FR" dirty="0"/>
              <a:t>Besoin du client </a:t>
            </a:r>
          </a:p>
          <a:p>
            <a:pPr marL="342900" indent="-342900" algn="ctr">
              <a:buAutoNum type="alphaUcParenR"/>
            </a:pPr>
            <a:r>
              <a:rPr lang="fr-FR" dirty="0"/>
              <a:t>Contraintes </a:t>
            </a:r>
          </a:p>
          <a:p>
            <a:pPr marL="342900" indent="-342900" algn="ctr">
              <a:buAutoNum type="alphaUcParenR"/>
            </a:pPr>
            <a:r>
              <a:rPr lang="fr-FR" dirty="0"/>
              <a:t>Point de départ du projet </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Cahier des charges </a:t>
            </a:r>
          </a:p>
        </p:txBody>
      </p:sp>
    </p:spTree>
    <p:extLst>
      <p:ext uri="{BB962C8B-B14F-4D97-AF65-F5344CB8AC3E}">
        <p14:creationId xmlns:p14="http://schemas.microsoft.com/office/powerpoint/2010/main" val="219953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34886" y="2558142"/>
            <a:ext cx="9144000" cy="359228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dirty="0"/>
              <a:t>Les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Les sondes et concentrateurs doivent être assemblés par les membres du groupe.</a:t>
            </a:r>
          </a:p>
          <a:p>
            <a:pPr marL="285750" indent="-285750" algn="ctr">
              <a:lnSpc>
                <a:spcPct val="150000"/>
              </a:lnSpc>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lnSpc>
                <a:spcPct val="150000"/>
              </a:lnSpc>
              <a:buFontTx/>
              <a:buChar char="-"/>
            </a:pPr>
            <a:r>
              <a:rPr lang="fr-FR" dirty="0"/>
              <a:t>Les clients doivent pouvoir vérifier les données depuis un site internet.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 Besoins des clients :</a:t>
            </a:r>
          </a:p>
        </p:txBody>
      </p:sp>
    </p:spTree>
    <p:extLst>
      <p:ext uri="{BB962C8B-B14F-4D97-AF65-F5344CB8AC3E}">
        <p14:creationId xmlns:p14="http://schemas.microsoft.com/office/powerpoint/2010/main" val="232896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Une contrainte de coût est un critère de notation de ce projet.</a:t>
            </a:r>
          </a:p>
          <a:p>
            <a:pPr marL="285750" indent="-285750" algn="ctr">
              <a:buFontTx/>
              <a:buChar char="-"/>
            </a:pPr>
            <a:r>
              <a:rPr lang="fr-FR" dirty="0"/>
              <a:t> </a:t>
            </a: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B) Contraintes :</a:t>
            </a:r>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Nous sommes les premiers à travailler dessus,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 Point de départ du projet :</a:t>
            </a:r>
          </a:p>
        </p:txBody>
      </p:sp>
    </p:spTree>
    <p:extLst>
      <p:ext uri="{BB962C8B-B14F-4D97-AF65-F5344CB8AC3E}">
        <p14:creationId xmlns:p14="http://schemas.microsoft.com/office/powerpoint/2010/main" val="330954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34885" y="2775859"/>
            <a:ext cx="9144000" cy="223001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Nous allons montrer les différents diagrammes effectués.</a:t>
            </a:r>
          </a:p>
          <a:p>
            <a:pPr algn="ctr"/>
            <a:r>
              <a:rPr lang="fr-FR" dirty="0"/>
              <a:t>L’analyse a pour but de visualiser le contexte général, les différentes utilisations du projet et la conception afin de se lancer dans le projet avec les idées structurées et schématisées.</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Analyse</a:t>
            </a:r>
          </a:p>
        </p:txBody>
      </p:sp>
    </p:spTree>
    <p:extLst>
      <p:ext uri="{BB962C8B-B14F-4D97-AF65-F5344CB8AC3E}">
        <p14:creationId xmlns:p14="http://schemas.microsoft.com/office/powerpoint/2010/main" val="28237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4398"/>
            <a:ext cx="12192000" cy="8128000"/>
          </a:xfrm>
        </p:spPr>
      </p:pic>
      <p:sp>
        <p:nvSpPr>
          <p:cNvPr id="5" name="Rectangle à coins arrondis 4"/>
          <p:cNvSpPr/>
          <p:nvPr/>
        </p:nvSpPr>
        <p:spPr>
          <a:xfrm>
            <a:off x="1661952" y="-184289"/>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 Répartition des diagrammes :</a:t>
            </a:r>
          </a:p>
        </p:txBody>
      </p:sp>
      <p:pic>
        <p:nvPicPr>
          <p:cNvPr id="6" name="Image 5">
            <a:extLst>
              <a:ext uri="{FF2B5EF4-FFF2-40B4-BE49-F238E27FC236}">
                <a16:creationId xmlns:a16="http://schemas.microsoft.com/office/drawing/2014/main" id="{06BDA188-260D-4B05-95AB-CF9DAAE2E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3" y="1219531"/>
            <a:ext cx="3870157" cy="2652784"/>
          </a:xfrm>
          <a:prstGeom prst="rect">
            <a:avLst/>
          </a:prstGeom>
        </p:spPr>
      </p:pic>
      <p:pic>
        <p:nvPicPr>
          <p:cNvPr id="7" name="Image 6">
            <a:extLst>
              <a:ext uri="{FF2B5EF4-FFF2-40B4-BE49-F238E27FC236}">
                <a16:creationId xmlns:a16="http://schemas.microsoft.com/office/drawing/2014/main" id="{44EB931C-5D29-495B-8C80-72C9C63DD446}"/>
              </a:ext>
            </a:extLst>
          </p:cNvPr>
          <p:cNvPicPr>
            <a:picLocks noChangeAspect="1"/>
          </p:cNvPicPr>
          <p:nvPr/>
        </p:nvPicPr>
        <p:blipFill>
          <a:blip r:embed="rId4"/>
          <a:stretch>
            <a:fillRect/>
          </a:stretch>
        </p:blipFill>
        <p:spPr>
          <a:xfrm>
            <a:off x="4158345" y="1251859"/>
            <a:ext cx="4365172" cy="2645222"/>
          </a:xfrm>
          <a:prstGeom prst="rect">
            <a:avLst/>
          </a:prstGeom>
        </p:spPr>
      </p:pic>
      <p:pic>
        <p:nvPicPr>
          <p:cNvPr id="8" name="Image 7">
            <a:extLst>
              <a:ext uri="{FF2B5EF4-FFF2-40B4-BE49-F238E27FC236}">
                <a16:creationId xmlns:a16="http://schemas.microsoft.com/office/drawing/2014/main" id="{5658911C-1774-4549-905E-2DD5EE497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68" y="4084559"/>
            <a:ext cx="4300648" cy="2978490"/>
          </a:xfrm>
          <a:prstGeom prst="rect">
            <a:avLst/>
          </a:prstGeom>
        </p:spPr>
      </p:pic>
      <p:pic>
        <p:nvPicPr>
          <p:cNvPr id="9" name="Image 8">
            <a:extLst>
              <a:ext uri="{FF2B5EF4-FFF2-40B4-BE49-F238E27FC236}">
                <a16:creationId xmlns:a16="http://schemas.microsoft.com/office/drawing/2014/main" id="{002486A1-AF43-4E7B-A21D-267570AC86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961" y="4103915"/>
            <a:ext cx="3501668" cy="2948076"/>
          </a:xfrm>
          <a:prstGeom prst="rect">
            <a:avLst/>
          </a:prstGeom>
        </p:spPr>
      </p:pic>
      <p:sp>
        <p:nvSpPr>
          <p:cNvPr id="3" name="ZoneTexte 2">
            <a:extLst>
              <a:ext uri="{FF2B5EF4-FFF2-40B4-BE49-F238E27FC236}">
                <a16:creationId xmlns:a16="http://schemas.microsoft.com/office/drawing/2014/main" id="{93C9AF79-0B68-4FE0-91DE-322879D8E2A3}"/>
              </a:ext>
            </a:extLst>
          </p:cNvPr>
          <p:cNvSpPr txBox="1"/>
          <p:nvPr/>
        </p:nvSpPr>
        <p:spPr>
          <a:xfrm>
            <a:off x="1240971" y="3385458"/>
            <a:ext cx="2841171" cy="369332"/>
          </a:xfrm>
          <a:prstGeom prst="rect">
            <a:avLst/>
          </a:prstGeom>
          <a:noFill/>
        </p:spPr>
        <p:txBody>
          <a:bodyPr wrap="square" rtlCol="0">
            <a:spAutoFit/>
          </a:bodyPr>
          <a:lstStyle/>
          <a:p>
            <a:r>
              <a:rPr lang="fr-FR" dirty="0"/>
              <a:t>Clément / Théo / Nicolas</a:t>
            </a:r>
          </a:p>
        </p:txBody>
      </p:sp>
      <p:sp>
        <p:nvSpPr>
          <p:cNvPr id="10" name="ZoneTexte 9">
            <a:extLst>
              <a:ext uri="{FF2B5EF4-FFF2-40B4-BE49-F238E27FC236}">
                <a16:creationId xmlns:a16="http://schemas.microsoft.com/office/drawing/2014/main" id="{0AA98D58-E001-43D2-A856-623B773446DD}"/>
              </a:ext>
            </a:extLst>
          </p:cNvPr>
          <p:cNvSpPr txBox="1"/>
          <p:nvPr/>
        </p:nvSpPr>
        <p:spPr>
          <a:xfrm>
            <a:off x="6063343" y="6673334"/>
            <a:ext cx="1262743" cy="369332"/>
          </a:xfrm>
          <a:prstGeom prst="rect">
            <a:avLst/>
          </a:prstGeom>
          <a:noFill/>
        </p:spPr>
        <p:txBody>
          <a:bodyPr wrap="square" rtlCol="0">
            <a:spAutoFit/>
          </a:bodyPr>
          <a:lstStyle/>
          <a:p>
            <a:r>
              <a:rPr lang="fr-FR" dirty="0"/>
              <a:t>Stella</a:t>
            </a:r>
          </a:p>
        </p:txBody>
      </p:sp>
      <p:sp>
        <p:nvSpPr>
          <p:cNvPr id="11" name="ZoneTexte 10">
            <a:extLst>
              <a:ext uri="{FF2B5EF4-FFF2-40B4-BE49-F238E27FC236}">
                <a16:creationId xmlns:a16="http://schemas.microsoft.com/office/drawing/2014/main" id="{A28498A4-D161-49B4-9BF4-35605B784FF1}"/>
              </a:ext>
            </a:extLst>
          </p:cNvPr>
          <p:cNvSpPr txBox="1"/>
          <p:nvPr/>
        </p:nvSpPr>
        <p:spPr>
          <a:xfrm>
            <a:off x="1948542" y="6596743"/>
            <a:ext cx="762000" cy="369332"/>
          </a:xfrm>
          <a:prstGeom prst="rect">
            <a:avLst/>
          </a:prstGeom>
          <a:noFill/>
        </p:spPr>
        <p:txBody>
          <a:bodyPr wrap="square" rtlCol="0">
            <a:spAutoFit/>
          </a:bodyPr>
          <a:lstStyle/>
          <a:p>
            <a:r>
              <a:rPr lang="fr-FR" dirty="0"/>
              <a:t>Théo</a:t>
            </a:r>
          </a:p>
        </p:txBody>
      </p:sp>
      <p:pic>
        <p:nvPicPr>
          <p:cNvPr id="12" name="Image 11">
            <a:extLst>
              <a:ext uri="{FF2B5EF4-FFF2-40B4-BE49-F238E27FC236}">
                <a16:creationId xmlns:a16="http://schemas.microsoft.com/office/drawing/2014/main" id="{A8DE4E82-A22D-4D01-950D-8957118D8A71}"/>
              </a:ext>
            </a:extLst>
          </p:cNvPr>
          <p:cNvPicPr>
            <a:picLocks noChangeAspect="1"/>
          </p:cNvPicPr>
          <p:nvPr/>
        </p:nvPicPr>
        <p:blipFill>
          <a:blip r:embed="rId7"/>
          <a:stretch>
            <a:fillRect/>
          </a:stretch>
        </p:blipFill>
        <p:spPr>
          <a:xfrm>
            <a:off x="8621487" y="1426029"/>
            <a:ext cx="3472542" cy="4963885"/>
          </a:xfrm>
          <a:prstGeom prst="rect">
            <a:avLst/>
          </a:prstGeom>
        </p:spPr>
      </p:pic>
      <p:sp>
        <p:nvSpPr>
          <p:cNvPr id="13" name="ZoneTexte 12">
            <a:extLst>
              <a:ext uri="{FF2B5EF4-FFF2-40B4-BE49-F238E27FC236}">
                <a16:creationId xmlns:a16="http://schemas.microsoft.com/office/drawing/2014/main" id="{AF746121-C838-4AA6-8540-C05863DF20B5}"/>
              </a:ext>
            </a:extLst>
          </p:cNvPr>
          <p:cNvSpPr txBox="1"/>
          <p:nvPr/>
        </p:nvSpPr>
        <p:spPr>
          <a:xfrm>
            <a:off x="9579429" y="5889173"/>
            <a:ext cx="2220686" cy="369332"/>
          </a:xfrm>
          <a:prstGeom prst="rect">
            <a:avLst/>
          </a:prstGeom>
          <a:noFill/>
        </p:spPr>
        <p:txBody>
          <a:bodyPr wrap="square" rtlCol="0">
            <a:spAutoFit/>
          </a:bodyPr>
          <a:lstStyle/>
          <a:p>
            <a:r>
              <a:rPr lang="fr-FR" dirty="0"/>
              <a:t>Clément / Théo</a:t>
            </a:r>
          </a:p>
        </p:txBody>
      </p:sp>
      <p:sp>
        <p:nvSpPr>
          <p:cNvPr id="14" name="ZoneTexte 13">
            <a:extLst>
              <a:ext uri="{FF2B5EF4-FFF2-40B4-BE49-F238E27FC236}">
                <a16:creationId xmlns:a16="http://schemas.microsoft.com/office/drawing/2014/main" id="{D132D9B6-3632-404A-9E63-9EDFC122302C}"/>
              </a:ext>
            </a:extLst>
          </p:cNvPr>
          <p:cNvSpPr txBox="1"/>
          <p:nvPr/>
        </p:nvSpPr>
        <p:spPr>
          <a:xfrm>
            <a:off x="4147457" y="1338942"/>
            <a:ext cx="2710543" cy="369332"/>
          </a:xfrm>
          <a:prstGeom prst="rect">
            <a:avLst/>
          </a:prstGeom>
          <a:noFill/>
        </p:spPr>
        <p:txBody>
          <a:bodyPr wrap="square" rtlCol="0">
            <a:spAutoFit/>
          </a:bodyPr>
          <a:lstStyle/>
          <a:p>
            <a:r>
              <a:rPr lang="fr-FR" dirty="0"/>
              <a:t>Thomas / Ruben / Nicolas </a:t>
            </a:r>
          </a:p>
        </p:txBody>
      </p:sp>
    </p:spTree>
    <p:extLst>
      <p:ext uri="{BB962C8B-B14F-4D97-AF65-F5344CB8AC3E}">
        <p14:creationId xmlns:p14="http://schemas.microsoft.com/office/powerpoint/2010/main" val="236741035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607</Words>
  <Application>Microsoft Office PowerPoint</Application>
  <PresentationFormat>Grand écran</PresentationFormat>
  <Paragraphs>81</Paragraphs>
  <Slides>25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Calibri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theo dupuy</cp:lastModifiedBy>
  <cp:revision>57</cp:revision>
  <dcterms:created xsi:type="dcterms:W3CDTF">2019-02-18T12:01:54Z</dcterms:created>
  <dcterms:modified xsi:type="dcterms:W3CDTF">2019-04-11T09:17:44Z</dcterms:modified>
</cp:coreProperties>
</file>